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6858000" cy="9906000" type="A4"/>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p:scale>
          <a:sx n="70" d="100"/>
          <a:sy n="70" d="100"/>
        </p:scale>
        <p:origin x="174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3A52CB-0919-48C7-9378-69B2F6FA8563}" type="datetimeFigureOut">
              <a:rPr lang="en-GB" smtClean="0"/>
              <a:t>21/11/2018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37A454-60A8-4FFE-846B-672EEC95E8EC}" type="slidenum">
              <a:rPr lang="en-GB" smtClean="0"/>
              <a:t>‹#›</a:t>
            </a:fld>
            <a:endParaRPr lang="en-GB"/>
          </a:p>
        </p:txBody>
      </p:sp>
    </p:spTree>
    <p:extLst>
      <p:ext uri="{BB962C8B-B14F-4D97-AF65-F5344CB8AC3E}">
        <p14:creationId xmlns:p14="http://schemas.microsoft.com/office/powerpoint/2010/main" val="264175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3A52CB-0919-48C7-9378-69B2F6FA8563}" type="datetimeFigureOut">
              <a:rPr lang="en-GB" smtClean="0"/>
              <a:t>21/11/2018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37A454-60A8-4FFE-846B-672EEC95E8EC}" type="slidenum">
              <a:rPr lang="en-GB" smtClean="0"/>
              <a:t>‹#›</a:t>
            </a:fld>
            <a:endParaRPr lang="en-GB"/>
          </a:p>
        </p:txBody>
      </p:sp>
    </p:spTree>
    <p:extLst>
      <p:ext uri="{BB962C8B-B14F-4D97-AF65-F5344CB8AC3E}">
        <p14:creationId xmlns:p14="http://schemas.microsoft.com/office/powerpoint/2010/main" val="1317478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3A52CB-0919-48C7-9378-69B2F6FA8563}" type="datetimeFigureOut">
              <a:rPr lang="en-GB" smtClean="0"/>
              <a:t>21/11/2018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37A454-60A8-4FFE-846B-672EEC95E8EC}" type="slidenum">
              <a:rPr lang="en-GB" smtClean="0"/>
              <a:t>‹#›</a:t>
            </a:fld>
            <a:endParaRPr lang="en-GB"/>
          </a:p>
        </p:txBody>
      </p:sp>
    </p:spTree>
    <p:extLst>
      <p:ext uri="{BB962C8B-B14F-4D97-AF65-F5344CB8AC3E}">
        <p14:creationId xmlns:p14="http://schemas.microsoft.com/office/powerpoint/2010/main" val="2756764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3A52CB-0919-48C7-9378-69B2F6FA8563}" type="datetimeFigureOut">
              <a:rPr lang="en-GB" smtClean="0"/>
              <a:t>21/11/2018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37A454-60A8-4FFE-846B-672EEC95E8EC}" type="slidenum">
              <a:rPr lang="en-GB" smtClean="0"/>
              <a:t>‹#›</a:t>
            </a:fld>
            <a:endParaRPr lang="en-GB"/>
          </a:p>
        </p:txBody>
      </p:sp>
    </p:spTree>
    <p:extLst>
      <p:ext uri="{BB962C8B-B14F-4D97-AF65-F5344CB8AC3E}">
        <p14:creationId xmlns:p14="http://schemas.microsoft.com/office/powerpoint/2010/main" val="2236667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3A52CB-0919-48C7-9378-69B2F6FA8563}" type="datetimeFigureOut">
              <a:rPr lang="en-GB" smtClean="0"/>
              <a:t>21/11/2018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37A454-60A8-4FFE-846B-672EEC95E8EC}" type="slidenum">
              <a:rPr lang="en-GB" smtClean="0"/>
              <a:t>‹#›</a:t>
            </a:fld>
            <a:endParaRPr lang="en-GB"/>
          </a:p>
        </p:txBody>
      </p:sp>
    </p:spTree>
    <p:extLst>
      <p:ext uri="{BB962C8B-B14F-4D97-AF65-F5344CB8AC3E}">
        <p14:creationId xmlns:p14="http://schemas.microsoft.com/office/powerpoint/2010/main" val="3780682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3A52CB-0919-48C7-9378-69B2F6FA8563}" type="datetimeFigureOut">
              <a:rPr lang="en-GB" smtClean="0"/>
              <a:t>21/11/2018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37A454-60A8-4FFE-846B-672EEC95E8EC}" type="slidenum">
              <a:rPr lang="en-GB" smtClean="0"/>
              <a:t>‹#›</a:t>
            </a:fld>
            <a:endParaRPr lang="en-GB"/>
          </a:p>
        </p:txBody>
      </p:sp>
    </p:spTree>
    <p:extLst>
      <p:ext uri="{BB962C8B-B14F-4D97-AF65-F5344CB8AC3E}">
        <p14:creationId xmlns:p14="http://schemas.microsoft.com/office/powerpoint/2010/main" val="544980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3A52CB-0919-48C7-9378-69B2F6FA8563}" type="datetimeFigureOut">
              <a:rPr lang="en-GB" smtClean="0"/>
              <a:t>21/11/2018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437A454-60A8-4FFE-846B-672EEC95E8EC}" type="slidenum">
              <a:rPr lang="en-GB" smtClean="0"/>
              <a:t>‹#›</a:t>
            </a:fld>
            <a:endParaRPr lang="en-GB"/>
          </a:p>
        </p:txBody>
      </p:sp>
    </p:spTree>
    <p:extLst>
      <p:ext uri="{BB962C8B-B14F-4D97-AF65-F5344CB8AC3E}">
        <p14:creationId xmlns:p14="http://schemas.microsoft.com/office/powerpoint/2010/main" val="3341968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53A52CB-0919-48C7-9378-69B2F6FA8563}" type="datetimeFigureOut">
              <a:rPr lang="en-GB" smtClean="0"/>
              <a:t>21/11/2018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437A454-60A8-4FFE-846B-672EEC95E8EC}" type="slidenum">
              <a:rPr lang="en-GB" smtClean="0"/>
              <a:t>‹#›</a:t>
            </a:fld>
            <a:endParaRPr lang="en-GB"/>
          </a:p>
        </p:txBody>
      </p:sp>
    </p:spTree>
    <p:extLst>
      <p:ext uri="{BB962C8B-B14F-4D97-AF65-F5344CB8AC3E}">
        <p14:creationId xmlns:p14="http://schemas.microsoft.com/office/powerpoint/2010/main" val="1313268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3A52CB-0919-48C7-9378-69B2F6FA8563}" type="datetimeFigureOut">
              <a:rPr lang="en-GB" smtClean="0"/>
              <a:t>21/11/2018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437A454-60A8-4FFE-846B-672EEC95E8EC}" type="slidenum">
              <a:rPr lang="en-GB" smtClean="0"/>
              <a:t>‹#›</a:t>
            </a:fld>
            <a:endParaRPr lang="en-GB"/>
          </a:p>
        </p:txBody>
      </p:sp>
    </p:spTree>
    <p:extLst>
      <p:ext uri="{BB962C8B-B14F-4D97-AF65-F5344CB8AC3E}">
        <p14:creationId xmlns:p14="http://schemas.microsoft.com/office/powerpoint/2010/main" val="2252390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453A52CB-0919-48C7-9378-69B2F6FA8563}" type="datetimeFigureOut">
              <a:rPr lang="en-GB" smtClean="0"/>
              <a:t>21/11/2018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37A454-60A8-4FFE-846B-672EEC95E8EC}" type="slidenum">
              <a:rPr lang="en-GB" smtClean="0"/>
              <a:t>‹#›</a:t>
            </a:fld>
            <a:endParaRPr lang="en-GB"/>
          </a:p>
        </p:txBody>
      </p:sp>
    </p:spTree>
    <p:extLst>
      <p:ext uri="{BB962C8B-B14F-4D97-AF65-F5344CB8AC3E}">
        <p14:creationId xmlns:p14="http://schemas.microsoft.com/office/powerpoint/2010/main" val="4098182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453A52CB-0919-48C7-9378-69B2F6FA8563}" type="datetimeFigureOut">
              <a:rPr lang="en-GB" smtClean="0"/>
              <a:t>21/11/2018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37A454-60A8-4FFE-846B-672EEC95E8EC}" type="slidenum">
              <a:rPr lang="en-GB" smtClean="0"/>
              <a:t>‹#›</a:t>
            </a:fld>
            <a:endParaRPr lang="en-GB"/>
          </a:p>
        </p:txBody>
      </p:sp>
    </p:spTree>
    <p:extLst>
      <p:ext uri="{BB962C8B-B14F-4D97-AF65-F5344CB8AC3E}">
        <p14:creationId xmlns:p14="http://schemas.microsoft.com/office/powerpoint/2010/main" val="3060347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53A52CB-0919-48C7-9378-69B2F6FA8563}" type="datetimeFigureOut">
              <a:rPr lang="en-GB" smtClean="0"/>
              <a:t>21/11/2018</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437A454-60A8-4FFE-846B-672EEC95E8EC}" type="slidenum">
              <a:rPr lang="en-GB" smtClean="0"/>
              <a:t>‹#›</a:t>
            </a:fld>
            <a:endParaRPr lang="en-GB"/>
          </a:p>
        </p:txBody>
      </p:sp>
    </p:spTree>
    <p:extLst>
      <p:ext uri="{BB962C8B-B14F-4D97-AF65-F5344CB8AC3E}">
        <p14:creationId xmlns:p14="http://schemas.microsoft.com/office/powerpoint/2010/main" val="8917516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mailto:cpru@area-c-pru.w-sussex.sch.uk" TargetMode="Externa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5711" y="191081"/>
            <a:ext cx="3953860" cy="7338163"/>
          </a:xfrm>
          <a:prstGeom prst="rect">
            <a:avLst/>
          </a:prstGeom>
        </p:spPr>
        <p:txBody>
          <a:bodyPr wrap="square">
            <a:spAutoFit/>
          </a:bodyPr>
          <a:lstStyle/>
          <a:p>
            <a:pPr>
              <a:lnSpc>
                <a:spcPct val="107000"/>
              </a:lnSpc>
              <a:spcAft>
                <a:spcPts val="450"/>
              </a:spcAft>
            </a:pPr>
            <a:r>
              <a:rPr lang="en-GB" sz="1500" b="1" i="1" dirty="0" smtClean="0">
                <a:latin typeface="Calibri" panose="020F0502020204030204" pitchFamily="34" charset="0"/>
                <a:ea typeface="Calibri" panose="020F0502020204030204" pitchFamily="34" charset="0"/>
                <a:cs typeface="Times New Roman" panose="02020603050405020304" pitchFamily="18" charset="0"/>
              </a:rPr>
              <a:t>Dear WSAPC Staff,</a:t>
            </a:r>
          </a:p>
          <a:p>
            <a:pPr>
              <a:lnSpc>
                <a:spcPct val="107000"/>
              </a:lnSpc>
              <a:spcAft>
                <a:spcPts val="450"/>
              </a:spcAft>
            </a:pPr>
            <a:r>
              <a:rPr lang="en-GB" sz="1500" b="1" i="1" dirty="0" smtClean="0">
                <a:latin typeface="Calibri" panose="020F0502020204030204" pitchFamily="34" charset="0"/>
                <a:ea typeface="Calibri" panose="020F0502020204030204" pitchFamily="34" charset="0"/>
                <a:cs typeface="Times New Roman" panose="02020603050405020304" pitchFamily="18" charset="0"/>
              </a:rPr>
              <a:t>WSAPC CRAWLEY </a:t>
            </a:r>
            <a:r>
              <a:rPr lang="en-GB" sz="1500" dirty="0" smtClean="0">
                <a:latin typeface="Calibri" panose="020F0502020204030204" pitchFamily="34" charset="0"/>
                <a:ea typeface="Calibri" panose="020F0502020204030204" pitchFamily="34" charset="0"/>
                <a:cs typeface="Times New Roman" panose="02020603050405020304" pitchFamily="18" charset="0"/>
              </a:rPr>
              <a:t>are </a:t>
            </a:r>
            <a:r>
              <a:rPr lang="en-GB" sz="1500" dirty="0">
                <a:latin typeface="Calibri" panose="020F0502020204030204" pitchFamily="34" charset="0"/>
                <a:ea typeface="Calibri" panose="020F0502020204030204" pitchFamily="34" charset="0"/>
                <a:cs typeface="Times New Roman" panose="02020603050405020304" pitchFamily="18" charset="0"/>
              </a:rPr>
              <a:t>holding a </a:t>
            </a:r>
            <a:r>
              <a:rPr lang="en-GB" sz="1500" b="1" i="1" dirty="0">
                <a:latin typeface="Calibri" panose="020F0502020204030204" pitchFamily="34" charset="0"/>
                <a:ea typeface="Calibri" panose="020F0502020204030204" pitchFamily="34" charset="0"/>
                <a:cs typeface="Times New Roman" panose="02020603050405020304" pitchFamily="18" charset="0"/>
              </a:rPr>
              <a:t>Mini Christmas Fair </a:t>
            </a:r>
            <a:r>
              <a:rPr lang="en-GB" sz="1500" i="1" dirty="0">
                <a:latin typeface="Calibri" panose="020F0502020204030204" pitchFamily="34" charset="0"/>
                <a:ea typeface="Calibri" panose="020F0502020204030204" pitchFamily="34" charset="0"/>
                <a:cs typeface="Times New Roman" panose="02020603050405020304" pitchFamily="18" charset="0"/>
              </a:rPr>
              <a:t>on </a:t>
            </a:r>
            <a:r>
              <a:rPr lang="en-GB" sz="1500" b="1" i="1" dirty="0">
                <a:latin typeface="Calibri" panose="020F0502020204030204" pitchFamily="34" charset="0"/>
                <a:ea typeface="Calibri" panose="020F0502020204030204" pitchFamily="34" charset="0"/>
                <a:cs typeface="Times New Roman" panose="02020603050405020304" pitchFamily="18" charset="0"/>
              </a:rPr>
              <a:t>Wednesday 28</a:t>
            </a:r>
            <a:r>
              <a:rPr lang="en-GB" sz="1500" b="1" i="1" baseline="30000" dirty="0">
                <a:latin typeface="Calibri" panose="020F0502020204030204" pitchFamily="34" charset="0"/>
                <a:ea typeface="Calibri" panose="020F0502020204030204" pitchFamily="34" charset="0"/>
                <a:cs typeface="Times New Roman" panose="02020603050405020304" pitchFamily="18" charset="0"/>
              </a:rPr>
              <a:t>th</a:t>
            </a:r>
            <a:r>
              <a:rPr lang="en-GB" sz="1500" b="1" i="1" dirty="0">
                <a:latin typeface="Calibri" panose="020F0502020204030204" pitchFamily="34" charset="0"/>
                <a:ea typeface="Calibri" panose="020F0502020204030204" pitchFamily="34" charset="0"/>
                <a:cs typeface="Times New Roman" panose="02020603050405020304" pitchFamily="18" charset="0"/>
              </a:rPr>
              <a:t> November 2018 from 13.30 – 15.00 </a:t>
            </a:r>
            <a:r>
              <a:rPr lang="en-GB" sz="1500" dirty="0">
                <a:latin typeface="Calibri" panose="020F0502020204030204" pitchFamily="34" charset="0"/>
                <a:ea typeface="Calibri" panose="020F0502020204030204" pitchFamily="34" charset="0"/>
                <a:cs typeface="Times New Roman" panose="02020603050405020304" pitchFamily="18" charset="0"/>
              </a:rPr>
              <a:t>to which all are </a:t>
            </a:r>
            <a:r>
              <a:rPr lang="en-GB" sz="1500" dirty="0" smtClean="0">
                <a:latin typeface="Calibri" panose="020F0502020204030204" pitchFamily="34" charset="0"/>
                <a:ea typeface="Calibri" panose="020F0502020204030204" pitchFamily="34" charset="0"/>
                <a:cs typeface="Times New Roman" panose="02020603050405020304" pitchFamily="18" charset="0"/>
              </a:rPr>
              <a:t>welcome.</a:t>
            </a:r>
            <a:endParaRPr lang="en-GB" sz="15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GB" sz="1500" dirty="0">
                <a:latin typeface="Calibri" panose="020F0502020204030204" pitchFamily="34" charset="0"/>
                <a:ea typeface="Calibri" panose="020F0502020204030204" pitchFamily="34" charset="0"/>
                <a:cs typeface="Times New Roman" panose="02020603050405020304" pitchFamily="18" charset="0"/>
              </a:rPr>
              <a:t>This year, marks the first year of an Enterprise Project at </a:t>
            </a:r>
            <a:r>
              <a:rPr lang="en-GB" sz="1500" dirty="0" smtClean="0">
                <a:latin typeface="Calibri" panose="020F0502020204030204" pitchFamily="34" charset="0"/>
                <a:ea typeface="Calibri" panose="020F0502020204030204" pitchFamily="34" charset="0"/>
                <a:cs typeface="Times New Roman" panose="02020603050405020304" pitchFamily="18" charset="0"/>
              </a:rPr>
              <a:t>our school, </a:t>
            </a:r>
            <a:r>
              <a:rPr lang="en-GB" sz="1500" dirty="0">
                <a:latin typeface="Calibri" panose="020F0502020204030204" pitchFamily="34" charset="0"/>
                <a:ea typeface="Calibri" panose="020F0502020204030204" pitchFamily="34" charset="0"/>
                <a:cs typeface="Times New Roman" panose="02020603050405020304" pitchFamily="18" charset="0"/>
              </a:rPr>
              <a:t>the staff are extremely proud of the ideas, work and effort that the students have put in.  We want to showcase their amazing work and get them some sales to encourage them to broaden their horizons for </a:t>
            </a:r>
            <a:r>
              <a:rPr lang="en-GB" sz="1500" dirty="0" smtClean="0">
                <a:latin typeface="Calibri" panose="020F0502020204030204" pitchFamily="34" charset="0"/>
                <a:ea typeface="Calibri" panose="020F0502020204030204" pitchFamily="34" charset="0"/>
                <a:cs typeface="Times New Roman" panose="02020603050405020304" pitchFamily="18" charset="0"/>
              </a:rPr>
              <a:t>future Enterprise Projects!</a:t>
            </a:r>
            <a:endParaRPr lang="en-GB" sz="15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GB" sz="1500" dirty="0">
                <a:latin typeface="Calibri" panose="020F0502020204030204" pitchFamily="34" charset="0"/>
                <a:ea typeface="Calibri" panose="020F0502020204030204" pitchFamily="34" charset="0"/>
                <a:cs typeface="Times New Roman" panose="02020603050405020304" pitchFamily="18" charset="0"/>
              </a:rPr>
              <a:t>The Enterprise theme is Christmas </a:t>
            </a:r>
            <a:r>
              <a:rPr lang="en-GB" sz="1500" dirty="0" smtClean="0">
                <a:latin typeface="Calibri" panose="020F0502020204030204" pitchFamily="34" charset="0"/>
                <a:ea typeface="Calibri" panose="020F0502020204030204" pitchFamily="34" charset="0"/>
                <a:cs typeface="Times New Roman" panose="02020603050405020304" pitchFamily="18" charset="0"/>
              </a:rPr>
              <a:t>Decorations (please see photo’s of the actual products), the items that </a:t>
            </a:r>
            <a:r>
              <a:rPr lang="en-GB" sz="1500" dirty="0">
                <a:latin typeface="Calibri" panose="020F0502020204030204" pitchFamily="34" charset="0"/>
                <a:ea typeface="Calibri" panose="020F0502020204030204" pitchFamily="34" charset="0"/>
                <a:cs typeface="Times New Roman" panose="02020603050405020304" pitchFamily="18" charset="0"/>
              </a:rPr>
              <a:t>will be on </a:t>
            </a:r>
            <a:r>
              <a:rPr lang="en-GB" sz="1500" dirty="0" smtClean="0">
                <a:latin typeface="Calibri" panose="020F0502020204030204" pitchFamily="34" charset="0"/>
                <a:ea typeface="Calibri" panose="020F0502020204030204" pitchFamily="34" charset="0"/>
                <a:cs typeface="Times New Roman" panose="02020603050405020304" pitchFamily="18" charset="0"/>
              </a:rPr>
              <a:t>sale have been created by :</a:t>
            </a:r>
          </a:p>
          <a:p>
            <a:pPr>
              <a:lnSpc>
                <a:spcPct val="107000"/>
              </a:lnSpc>
              <a:spcAft>
                <a:spcPts val="450"/>
              </a:spcAft>
            </a:pPr>
            <a:r>
              <a:rPr lang="en-GB" sz="1500" b="1" dirty="0" smtClean="0">
                <a:latin typeface="Calibri" panose="020F0502020204030204" pitchFamily="34" charset="0"/>
                <a:ea typeface="Calibri" panose="020F0502020204030204" pitchFamily="34" charset="0"/>
                <a:cs typeface="Times New Roman" panose="02020603050405020304" pitchFamily="18" charset="0"/>
              </a:rPr>
              <a:t>“</a:t>
            </a:r>
            <a:r>
              <a:rPr lang="en-GB" sz="1500" b="1"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W</a:t>
            </a:r>
            <a:r>
              <a:rPr lang="en-GB" sz="1500" dirty="0" smtClean="0">
                <a:latin typeface="Calibri" panose="020F0502020204030204" pitchFamily="34" charset="0"/>
                <a:ea typeface="Calibri" panose="020F0502020204030204" pitchFamily="34" charset="0"/>
                <a:cs typeface="Times New Roman" panose="02020603050405020304" pitchFamily="18" charset="0"/>
              </a:rPr>
              <a:t>ishing </a:t>
            </a:r>
            <a:r>
              <a:rPr lang="en-GB" sz="15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S</a:t>
            </a:r>
            <a:r>
              <a:rPr lang="en-GB" sz="1500" dirty="0">
                <a:latin typeface="Calibri" panose="020F0502020204030204" pitchFamily="34" charset="0"/>
                <a:ea typeface="Calibri" panose="020F0502020204030204" pitchFamily="34" charset="0"/>
                <a:cs typeface="Times New Roman" panose="02020603050405020304" pitchFamily="18" charset="0"/>
              </a:rPr>
              <a:t>omeone </a:t>
            </a:r>
            <a:r>
              <a:rPr lang="en-GB" sz="15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A</a:t>
            </a:r>
            <a:r>
              <a:rPr lang="en-GB" sz="1500" dirty="0">
                <a:latin typeface="Calibri" panose="020F0502020204030204" pitchFamily="34" charset="0"/>
                <a:ea typeface="Calibri" panose="020F0502020204030204" pitchFamily="34" charset="0"/>
                <a:cs typeface="Times New Roman" panose="02020603050405020304" pitchFamily="18" charset="0"/>
              </a:rPr>
              <a:t> </a:t>
            </a:r>
            <a:r>
              <a:rPr lang="en-GB" sz="15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P</a:t>
            </a:r>
            <a:r>
              <a:rPr lang="en-GB" sz="1500" dirty="0">
                <a:latin typeface="Calibri" panose="020F0502020204030204" pitchFamily="34" charset="0"/>
                <a:ea typeface="Calibri" panose="020F0502020204030204" pitchFamily="34" charset="0"/>
                <a:cs typeface="Times New Roman" panose="02020603050405020304" pitchFamily="18" charset="0"/>
              </a:rPr>
              <a:t>erfect </a:t>
            </a:r>
            <a:r>
              <a:rPr lang="en-GB" sz="1500" b="1"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C</a:t>
            </a:r>
            <a:r>
              <a:rPr lang="en-GB" sz="1500" dirty="0" smtClean="0">
                <a:latin typeface="Calibri" panose="020F0502020204030204" pitchFamily="34" charset="0"/>
                <a:ea typeface="Calibri" panose="020F0502020204030204" pitchFamily="34" charset="0"/>
                <a:cs typeface="Times New Roman" panose="02020603050405020304" pitchFamily="18" charset="0"/>
              </a:rPr>
              <a:t>hristmas</a:t>
            </a:r>
            <a:r>
              <a:rPr lang="en-GB" sz="1500" b="1" dirty="0" smtClean="0">
                <a:latin typeface="Calibri" panose="020F0502020204030204" pitchFamily="34" charset="0"/>
                <a:ea typeface="Calibri" panose="020F0502020204030204" pitchFamily="34" charset="0"/>
                <a:cs typeface="Times New Roman" panose="02020603050405020304" pitchFamily="18" charset="0"/>
              </a:rPr>
              <a:t>”</a:t>
            </a:r>
            <a:endParaRPr lang="en-GB" sz="15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GB" sz="1500" b="1" dirty="0" smtClean="0">
                <a:latin typeface="Calibri" panose="020F0502020204030204" pitchFamily="34" charset="0"/>
                <a:ea typeface="Calibri" panose="020F0502020204030204" pitchFamily="34" charset="0"/>
                <a:cs typeface="Times New Roman" panose="02020603050405020304" pitchFamily="18" charset="0"/>
              </a:rPr>
              <a:t>“</a:t>
            </a:r>
            <a:r>
              <a:rPr lang="en-GB" sz="1500" b="1" dirty="0" err="1"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Jarrin</a:t>
            </a:r>
            <a:r>
              <a:rPr lang="en-GB" sz="1500" b="1" dirty="0" smtClean="0">
                <a:latin typeface="Calibri" panose="020F0502020204030204" pitchFamily="34" charset="0"/>
                <a:ea typeface="Calibri" panose="020F0502020204030204" pitchFamily="34" charset="0"/>
                <a:cs typeface="Times New Roman" panose="02020603050405020304" pitchFamily="18" charset="0"/>
              </a:rPr>
              <a:t> </a:t>
            </a:r>
            <a:r>
              <a:rPr lang="en-GB" sz="1500" b="1" dirty="0">
                <a:solidFill>
                  <a:srgbClr val="92D050"/>
                </a:solidFill>
                <a:latin typeface="Calibri" panose="020F0502020204030204" pitchFamily="34" charset="0"/>
                <a:ea typeface="Calibri" panose="020F0502020204030204" pitchFamily="34" charset="0"/>
                <a:cs typeface="Times New Roman" panose="02020603050405020304" pitchFamily="18" charset="0"/>
              </a:rPr>
              <a:t>Christmas</a:t>
            </a:r>
            <a:r>
              <a:rPr lang="en-GB" sz="1500" b="1" dirty="0">
                <a:latin typeface="Calibri" panose="020F0502020204030204" pitchFamily="34" charset="0"/>
                <a:ea typeface="Calibri" panose="020F0502020204030204" pitchFamily="34" charset="0"/>
                <a:cs typeface="Times New Roman" panose="02020603050405020304" pitchFamily="18" charset="0"/>
              </a:rPr>
              <a:t> </a:t>
            </a:r>
            <a:r>
              <a:rPr lang="en-GB" sz="1500" b="1" dirty="0" smtClean="0">
                <a:solidFill>
                  <a:srgbClr val="7030A0"/>
                </a:solidFill>
                <a:latin typeface="Calibri" panose="020F0502020204030204" pitchFamily="34" charset="0"/>
                <a:ea typeface="Calibri" panose="020F0502020204030204" pitchFamily="34" charset="0"/>
                <a:cs typeface="Times New Roman" panose="02020603050405020304" pitchFamily="18" charset="0"/>
              </a:rPr>
              <a:t>Crafts</a:t>
            </a:r>
            <a:r>
              <a:rPr lang="en-GB" sz="1500" b="1" dirty="0" smtClean="0">
                <a:latin typeface="Calibri" panose="020F0502020204030204" pitchFamily="34" charset="0"/>
                <a:ea typeface="Calibri" panose="020F0502020204030204" pitchFamily="34" charset="0"/>
                <a:cs typeface="Times New Roman" panose="02020603050405020304" pitchFamily="18" charset="0"/>
              </a:rPr>
              <a:t>”</a:t>
            </a:r>
            <a:endParaRPr lang="en-GB" sz="15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GB" sz="1500" b="1" dirty="0" smtClean="0">
                <a:latin typeface="Calibri" panose="020F0502020204030204" pitchFamily="34" charset="0"/>
                <a:ea typeface="Calibri" panose="020F0502020204030204" pitchFamily="34" charset="0"/>
                <a:cs typeface="Times New Roman" panose="02020603050405020304" pitchFamily="18" charset="0"/>
              </a:rPr>
              <a:t>“</a:t>
            </a:r>
            <a:r>
              <a:rPr lang="en-GB" sz="1500" b="1" dirty="0" smtClean="0">
                <a:solidFill>
                  <a:srgbClr val="00B050"/>
                </a:solidFill>
                <a:latin typeface="Calibri" panose="020F0502020204030204" pitchFamily="34" charset="0"/>
                <a:ea typeface="Calibri" panose="020F0502020204030204" pitchFamily="34" charset="0"/>
                <a:cs typeface="Times New Roman" panose="02020603050405020304" pitchFamily="18" charset="0"/>
              </a:rPr>
              <a:t>Scrabble </a:t>
            </a:r>
            <a:r>
              <a:rPr lang="en-GB" sz="15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my </a:t>
            </a:r>
            <a:r>
              <a:rPr lang="en-GB" sz="1500" b="1" dirty="0" err="1" smtClean="0">
                <a:solidFill>
                  <a:srgbClr val="00B050"/>
                </a:solidFill>
                <a:latin typeface="Calibri" panose="020F0502020204030204" pitchFamily="34" charset="0"/>
                <a:ea typeface="Calibri" panose="020F0502020204030204" pitchFamily="34" charset="0"/>
                <a:cs typeface="Times New Roman" panose="02020603050405020304" pitchFamily="18" charset="0"/>
              </a:rPr>
              <a:t>Decs</a:t>
            </a:r>
            <a:r>
              <a:rPr lang="en-GB" sz="1500" b="1" dirty="0" smtClean="0">
                <a:latin typeface="Calibri" panose="020F0502020204030204" pitchFamily="34" charset="0"/>
                <a:ea typeface="Calibri" panose="020F0502020204030204" pitchFamily="34" charset="0"/>
                <a:cs typeface="Times New Roman" panose="02020603050405020304" pitchFamily="18" charset="0"/>
              </a:rPr>
              <a:t>”</a:t>
            </a:r>
            <a:r>
              <a:rPr lang="en-GB" sz="1500" b="1" dirty="0" smtClean="0">
                <a:solidFill>
                  <a:srgbClr val="00B050"/>
                </a:solidFill>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450"/>
              </a:spcAft>
            </a:pPr>
            <a:r>
              <a:rPr lang="en-GB" sz="15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Please note : The table decorations/wreaths will be made to order and delivered.  The Scrabble Decorations can also be personalised, made and delivered to you before the 19</a:t>
            </a:r>
            <a:r>
              <a:rPr lang="en-GB" sz="1500" b="1" baseline="300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th</a:t>
            </a:r>
            <a:r>
              <a:rPr lang="en-GB" sz="15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 December 2018.  All handmade items will be selling at under £5.</a:t>
            </a:r>
          </a:p>
          <a:p>
            <a:pPr>
              <a:lnSpc>
                <a:spcPct val="107000"/>
              </a:lnSpc>
              <a:spcAft>
                <a:spcPts val="450"/>
              </a:spcAft>
            </a:pPr>
            <a:r>
              <a:rPr lang="en-GB" sz="15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REFRESHMENTS WILL ALSO BE </a:t>
            </a:r>
            <a:r>
              <a:rPr lang="en-GB" sz="15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AVAILABLE</a:t>
            </a:r>
            <a:endParaRPr lang="en-GB" sz="1500" b="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50"/>
              </a:spcAft>
            </a:pPr>
            <a:r>
              <a:rPr lang="en-GB" sz="1500" b="1" dirty="0">
                <a:latin typeface="Calibri" panose="020F0502020204030204" pitchFamily="34" charset="0"/>
                <a:ea typeface="Calibri" panose="020F0502020204030204" pitchFamily="34" charset="0"/>
                <a:cs typeface="Times New Roman" panose="02020603050405020304" pitchFamily="18" charset="0"/>
              </a:rPr>
              <a:t>At the students request a percentage of their profit will be donated to the local charity St Catherine’s Hospice. </a:t>
            </a:r>
            <a:endParaRPr lang="en-GB" sz="1500" b="1" dirty="0" smtClean="0">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5540694" y="7341934"/>
            <a:ext cx="1084169" cy="139627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7200" y="308690"/>
            <a:ext cx="2377359" cy="2377359"/>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37784" y="2822646"/>
            <a:ext cx="2436190" cy="1749997"/>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83174" y="4709241"/>
            <a:ext cx="2590800" cy="2590800"/>
          </a:xfrm>
          <a:prstGeom prst="rect">
            <a:avLst/>
          </a:prstGeom>
        </p:spPr>
      </p:pic>
      <p:sp>
        <p:nvSpPr>
          <p:cNvPr id="9" name="TextBox 8"/>
          <p:cNvSpPr txBox="1"/>
          <p:nvPr/>
        </p:nvSpPr>
        <p:spPr>
          <a:xfrm>
            <a:off x="235711" y="8738213"/>
            <a:ext cx="6389152" cy="1077218"/>
          </a:xfrm>
          <a:prstGeom prst="rect">
            <a:avLst/>
          </a:prstGeom>
          <a:noFill/>
        </p:spPr>
        <p:txBody>
          <a:bodyPr wrap="square" rtlCol="0">
            <a:spAutoFit/>
          </a:bodyPr>
          <a:lstStyle/>
          <a:p>
            <a:r>
              <a:rPr lang="en-GB" sz="1600" dirty="0" smtClean="0"/>
              <a:t>We look forward to welcoming you all but understand that you all lead busy lives so if you are tempted by any of our products but can’t make it , please email  </a:t>
            </a:r>
            <a:r>
              <a:rPr lang="en-GB" sz="1600" dirty="0" smtClean="0">
                <a:hlinkClick r:id="rId6"/>
              </a:rPr>
              <a:t>cpru@area-c-pru.w-sussex.sch.uk</a:t>
            </a:r>
            <a:r>
              <a:rPr lang="en-GB" sz="1600" dirty="0" smtClean="0"/>
              <a:t> for more details and prices.  We would be happy to arrange a suitable time for collection.</a:t>
            </a:r>
            <a:endParaRPr lang="en-GB" sz="1600" dirty="0"/>
          </a:p>
        </p:txBody>
      </p:sp>
      <p:pic>
        <p:nvPicPr>
          <p:cNvPr id="10" name="Picture 9"/>
          <p:cNvPicPr>
            <a:picLocks noChangeAspect="1"/>
          </p:cNvPicPr>
          <p:nvPr/>
        </p:nvPicPr>
        <p:blipFill>
          <a:blip r:embed="rId7"/>
          <a:stretch>
            <a:fillRect/>
          </a:stretch>
        </p:blipFill>
        <p:spPr>
          <a:xfrm>
            <a:off x="4242702" y="7573538"/>
            <a:ext cx="1201565" cy="1164675"/>
          </a:xfrm>
          <a:prstGeom prst="rect">
            <a:avLst/>
          </a:prstGeom>
        </p:spPr>
      </p:pic>
    </p:spTree>
    <p:extLst>
      <p:ext uri="{BB962C8B-B14F-4D97-AF65-F5344CB8AC3E}">
        <p14:creationId xmlns:p14="http://schemas.microsoft.com/office/powerpoint/2010/main" val="23875466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E1003367CE0B946B491861842740DF5" ma:contentTypeVersion="7" ma:contentTypeDescription="Create a new document." ma:contentTypeScope="" ma:versionID="1cfbf01b6d09fa67b3cd478d0506680b">
  <xsd:schema xmlns:xsd="http://www.w3.org/2001/XMLSchema" xmlns:xs="http://www.w3.org/2001/XMLSchema" xmlns:p="http://schemas.microsoft.com/office/2006/metadata/properties" xmlns:ns2="80f32d55-d16c-4451-ac56-ba0b6e7639c4" xmlns:ns3="12ad0045-0554-4ec1-969c-0ae38db4a66f" targetNamespace="http://schemas.microsoft.com/office/2006/metadata/properties" ma:root="true" ma:fieldsID="289f1523ac3e35a9bcc3486fdb246370" ns2:_="" ns3:_="">
    <xsd:import namespace="80f32d55-d16c-4451-ac56-ba0b6e7639c4"/>
    <xsd:import namespace="12ad0045-0554-4ec1-969c-0ae38db4a66f"/>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f32d55-d16c-4451-ac56-ba0b6e7639c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2ad0045-0554-4ec1-969c-0ae38db4a66f"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66C917-F71A-4E82-BB62-39A6105046EF}">
  <ds:schemaRefs>
    <ds:schemaRef ds:uri="http://purl.org/dc/elements/1.1/"/>
    <ds:schemaRef ds:uri="http://schemas.microsoft.com/office/2006/metadata/properties"/>
    <ds:schemaRef ds:uri="12ad0045-0554-4ec1-969c-0ae38db4a66f"/>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80f32d55-d16c-4451-ac56-ba0b6e7639c4"/>
    <ds:schemaRef ds:uri="http://www.w3.org/XML/1998/namespace"/>
  </ds:schemaRefs>
</ds:datastoreItem>
</file>

<file path=customXml/itemProps2.xml><?xml version="1.0" encoding="utf-8"?>
<ds:datastoreItem xmlns:ds="http://schemas.openxmlformats.org/officeDocument/2006/customXml" ds:itemID="{8E683FD5-381A-42B2-AB01-8EF9AB3614EF}">
  <ds:schemaRefs>
    <ds:schemaRef ds:uri="http://schemas.microsoft.com/sharepoint/v3/contenttype/forms"/>
  </ds:schemaRefs>
</ds:datastoreItem>
</file>

<file path=customXml/itemProps3.xml><?xml version="1.0" encoding="utf-8"?>
<ds:datastoreItem xmlns:ds="http://schemas.openxmlformats.org/officeDocument/2006/customXml" ds:itemID="{C735594C-412B-4A2F-AC98-69473B0FAE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f32d55-d16c-4451-ac56-ba0b6e7639c4"/>
    <ds:schemaRef ds:uri="12ad0045-0554-4ec1-969c-0ae38db4a6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133</TotalTime>
  <Words>249</Words>
  <Application>Microsoft Office PowerPoint</Application>
  <PresentationFormat>A4 Paper (210x297 mm)</PresentationFormat>
  <Paragraphs>11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Maplesden Noakes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Mandy Gamon</dc:creator>
  <cp:lastModifiedBy>Rebecca Newey</cp:lastModifiedBy>
  <cp:revision>10</cp:revision>
  <cp:lastPrinted>2018-10-18T11:55:10Z</cp:lastPrinted>
  <dcterms:created xsi:type="dcterms:W3CDTF">2018-10-18T10:51:55Z</dcterms:created>
  <dcterms:modified xsi:type="dcterms:W3CDTF">2018-11-21T15:01:56Z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0x010100BE1003367CE0B946B491861842740DF5</vt:lpwstr>
  </property>
</Properties>
</file>